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19"/>
  </p:notesMasterIdLst>
  <p:sldIdLst>
    <p:sldId id="256" r:id="rId5"/>
    <p:sldId id="261" r:id="rId6"/>
    <p:sldId id="270" r:id="rId7"/>
    <p:sldId id="260" r:id="rId8"/>
    <p:sldId id="277" r:id="rId9"/>
    <p:sldId id="262" r:id="rId10"/>
    <p:sldId id="275" r:id="rId11"/>
    <p:sldId id="276" r:id="rId12"/>
    <p:sldId id="263" r:id="rId13"/>
    <p:sldId id="272" r:id="rId14"/>
    <p:sldId id="264" r:id="rId15"/>
    <p:sldId id="271" r:id="rId16"/>
    <p:sldId id="267" r:id="rId17"/>
    <p:sldId id="279"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5CD7D3-0D8B-4C88-AF40-F5C7DA29A7FC}" v="3" dt="2024-10-14T16:01:00.5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9"/>
    <p:restoredTop sz="83673" autoAdjust="0"/>
  </p:normalViewPr>
  <p:slideViewPr>
    <p:cSldViewPr snapToGrid="0" snapToObjects="1">
      <p:cViewPr varScale="1">
        <p:scale>
          <a:sx n="56" d="100"/>
          <a:sy n="56" d="100"/>
        </p:scale>
        <p:origin x="1044" y="40"/>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ECF030-7C7C-4900-81DC-A539A7669112}" type="datetimeFigureOut">
              <a:rPr lang="en-GB" smtClean="0"/>
              <a:t>20/10/2024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6409FA-EEE2-4579-BB12-B05B0FE1128E}" type="slidenum">
              <a:rPr lang="en-GB" smtClean="0"/>
              <a:t>‹#›</a:t>
            </a:fld>
            <a:endParaRPr lang="en-GB"/>
          </a:p>
        </p:txBody>
      </p:sp>
    </p:spTree>
    <p:extLst>
      <p:ext uri="{BB962C8B-B14F-4D97-AF65-F5344CB8AC3E}">
        <p14:creationId xmlns:p14="http://schemas.microsoft.com/office/powerpoint/2010/main" val="1541363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Today we will mostly discuss RSE which stands for relationships and sex education. RSE is taught as part of our PSHE curriculum in PSHE we aim to prepare our students to become well-rounded members of wider society. They learn about various cultures, lifestyles, health both physical and mental as well as economic factors that impact life in the real world.  Our curriculum is written to encompass the Concordia Academy school community in every step of learning, we address the specific needs of our very diverse community of learners, educators and parents. The curriculum is varied and covers the areas outlined on the screen  we will examine RSE further but do not hesitate to ask for more information about any of the other topics covered in PSHE. </a:t>
            </a:r>
          </a:p>
        </p:txBody>
      </p:sp>
      <p:sp>
        <p:nvSpPr>
          <p:cNvPr id="4" name="Slide Number Placeholder 3"/>
          <p:cNvSpPr>
            <a:spLocks noGrp="1"/>
          </p:cNvSpPr>
          <p:nvPr>
            <p:ph type="sldNum" sz="quarter" idx="5"/>
          </p:nvPr>
        </p:nvSpPr>
        <p:spPr/>
        <p:txBody>
          <a:bodyPr/>
          <a:lstStyle/>
          <a:p>
            <a:fld id="{E56409FA-EEE2-4579-BB12-B05B0FE1128E}" type="slidenum">
              <a:rPr lang="en-GB" smtClean="0"/>
              <a:t>2</a:t>
            </a:fld>
            <a:endParaRPr lang="en-GB"/>
          </a:p>
        </p:txBody>
      </p:sp>
    </p:spTree>
    <p:extLst>
      <p:ext uri="{BB962C8B-B14F-4D97-AF65-F5344CB8AC3E}">
        <p14:creationId xmlns:p14="http://schemas.microsoft.com/office/powerpoint/2010/main" val="955400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you can see the above quote outlines the very important reason why PSHE is a part of our curriculum in every year group. Having a judgement free, safe environment to discuss concerns  allows our learners to be better equipped to face life in the wider world. </a:t>
            </a:r>
          </a:p>
        </p:txBody>
      </p:sp>
      <p:sp>
        <p:nvSpPr>
          <p:cNvPr id="4" name="Slide Number Placeholder 3"/>
          <p:cNvSpPr>
            <a:spLocks noGrp="1"/>
          </p:cNvSpPr>
          <p:nvPr>
            <p:ph type="sldNum" sz="quarter" idx="5"/>
          </p:nvPr>
        </p:nvSpPr>
        <p:spPr/>
        <p:txBody>
          <a:bodyPr/>
          <a:lstStyle/>
          <a:p>
            <a:fld id="{E56409FA-EEE2-4579-BB12-B05B0FE1128E}" type="slidenum">
              <a:rPr lang="en-GB" smtClean="0"/>
              <a:t>3</a:t>
            </a:fld>
            <a:endParaRPr lang="en-GB"/>
          </a:p>
        </p:txBody>
      </p:sp>
    </p:spTree>
    <p:extLst>
      <p:ext uri="{BB962C8B-B14F-4D97-AF65-F5344CB8AC3E}">
        <p14:creationId xmlns:p14="http://schemas.microsoft.com/office/powerpoint/2010/main" val="3230332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role of parents in the development of their children’s understanding about relationships is vital. Parents are the first teachers of their children.  They have the most significant influence in enabling their children to grow and mature and to form healthy relationships.</a:t>
            </a:r>
          </a:p>
          <a:p>
            <a:endParaRPr lang="en-GB" dirty="0"/>
          </a:p>
        </p:txBody>
      </p:sp>
      <p:sp>
        <p:nvSpPr>
          <p:cNvPr id="4" name="Slide Number Placeholder 3"/>
          <p:cNvSpPr>
            <a:spLocks noGrp="1"/>
          </p:cNvSpPr>
          <p:nvPr>
            <p:ph type="sldNum" sz="quarter" idx="5"/>
          </p:nvPr>
        </p:nvSpPr>
        <p:spPr/>
        <p:txBody>
          <a:bodyPr/>
          <a:lstStyle/>
          <a:p>
            <a:fld id="{E56409FA-EEE2-4579-BB12-B05B0FE1128E}" type="slidenum">
              <a:rPr lang="en-GB" smtClean="0"/>
              <a:t>4</a:t>
            </a:fld>
            <a:endParaRPr lang="en-GB"/>
          </a:p>
        </p:txBody>
      </p:sp>
    </p:spTree>
    <p:extLst>
      <p:ext uri="{BB962C8B-B14F-4D97-AF65-F5344CB8AC3E}">
        <p14:creationId xmlns:p14="http://schemas.microsoft.com/office/powerpoint/2010/main" val="71960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talk about the importance of PSHE lessons taking place in safe and judgement free environments for children to feel comfortable to share their own experiences. The ground rules are highlighted at the start of every lesson these ensure that children can express their views without the fear of judgement, we ensure children are aware that they do not have to agree with opinions of others but be respectful of them. </a:t>
            </a:r>
          </a:p>
        </p:txBody>
      </p:sp>
      <p:sp>
        <p:nvSpPr>
          <p:cNvPr id="4" name="Slide Number Placeholder 3"/>
          <p:cNvSpPr>
            <a:spLocks noGrp="1"/>
          </p:cNvSpPr>
          <p:nvPr>
            <p:ph type="sldNum" sz="quarter" idx="5"/>
          </p:nvPr>
        </p:nvSpPr>
        <p:spPr/>
        <p:txBody>
          <a:bodyPr/>
          <a:lstStyle/>
          <a:p>
            <a:fld id="{E56409FA-EEE2-4579-BB12-B05B0FE1128E}" type="slidenum">
              <a:rPr lang="en-GB" smtClean="0"/>
              <a:t>5</a:t>
            </a:fld>
            <a:endParaRPr lang="en-GB"/>
          </a:p>
        </p:txBody>
      </p:sp>
    </p:spTree>
    <p:extLst>
      <p:ext uri="{BB962C8B-B14F-4D97-AF65-F5344CB8AC3E}">
        <p14:creationId xmlns:p14="http://schemas.microsoft.com/office/powerpoint/2010/main" val="933369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most important part of this is that we ensure the learning is age appropriate. In the technology age children have a wealth of knowledge at their fingertips but the internet can do more harm than educate.  We want to ensure that our pupils have the relevant knowledge conveyed in age appropriate and safe environments where they can pose questions. </a:t>
            </a:r>
          </a:p>
        </p:txBody>
      </p:sp>
      <p:sp>
        <p:nvSpPr>
          <p:cNvPr id="4" name="Slide Number Placeholder 3"/>
          <p:cNvSpPr>
            <a:spLocks noGrp="1"/>
          </p:cNvSpPr>
          <p:nvPr>
            <p:ph type="sldNum" sz="quarter" idx="5"/>
          </p:nvPr>
        </p:nvSpPr>
        <p:spPr/>
        <p:txBody>
          <a:bodyPr/>
          <a:lstStyle/>
          <a:p>
            <a:fld id="{E56409FA-EEE2-4579-BB12-B05B0FE1128E}" type="slidenum">
              <a:rPr lang="en-GB" smtClean="0"/>
              <a:t>6</a:t>
            </a:fld>
            <a:endParaRPr lang="en-GB"/>
          </a:p>
        </p:txBody>
      </p:sp>
    </p:spTree>
    <p:extLst>
      <p:ext uri="{BB962C8B-B14F-4D97-AF65-F5344CB8AC3E}">
        <p14:creationId xmlns:p14="http://schemas.microsoft.com/office/powerpoint/2010/main" val="3968503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56409FA-EEE2-4579-BB12-B05B0FE1128E}" type="slidenum">
              <a:rPr lang="en-GB" smtClean="0"/>
              <a:t>10</a:t>
            </a:fld>
            <a:endParaRPr lang="en-GB"/>
          </a:p>
        </p:txBody>
      </p:sp>
    </p:spTree>
    <p:extLst>
      <p:ext uri="{BB962C8B-B14F-4D97-AF65-F5344CB8AC3E}">
        <p14:creationId xmlns:p14="http://schemas.microsoft.com/office/powerpoint/2010/main" val="11489858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56409FA-EEE2-4579-BB12-B05B0FE1128E}" type="slidenum">
              <a:rPr lang="en-GB" smtClean="0"/>
              <a:t>12</a:t>
            </a:fld>
            <a:endParaRPr lang="en-GB"/>
          </a:p>
        </p:txBody>
      </p:sp>
    </p:spTree>
    <p:extLst>
      <p:ext uri="{BB962C8B-B14F-4D97-AF65-F5344CB8AC3E}">
        <p14:creationId xmlns:p14="http://schemas.microsoft.com/office/powerpoint/2010/main" val="2642693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10/20/2024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10/20/2024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10/20/2024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10/20/2024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A61015F-7CC6-4D0A-9D87-873EA4C304CC}" type="datetimeFigureOut">
              <a:rPr lang="en-US" dirty="0"/>
              <a:t>10/20/2024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10/20/2024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10/20/2024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10/20/2024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10/20/2024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5C68B11-C5A8-448C-8CE9-B1A273C79CFC}" type="datetimeFigureOut">
              <a:rPr lang="en-US" dirty="0"/>
              <a:t>10/20/2024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10/20/2024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10/20/2024</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concordiaacademy.co.uk/curriculum/phse/"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009E9-437F-734A-91B9-F3AFDDA05335}"/>
              </a:ext>
            </a:extLst>
          </p:cNvPr>
          <p:cNvSpPr>
            <a:spLocks noGrp="1"/>
          </p:cNvSpPr>
          <p:nvPr>
            <p:ph type="ctrTitle"/>
          </p:nvPr>
        </p:nvSpPr>
        <p:spPr/>
        <p:txBody>
          <a:bodyPr/>
          <a:lstStyle/>
          <a:p>
            <a:r>
              <a:rPr lang="en-GB" dirty="0"/>
              <a:t>RSE</a:t>
            </a:r>
          </a:p>
        </p:txBody>
      </p:sp>
      <p:sp>
        <p:nvSpPr>
          <p:cNvPr id="3" name="Subtitle 2">
            <a:extLst>
              <a:ext uri="{FF2B5EF4-FFF2-40B4-BE49-F238E27FC236}">
                <a16:creationId xmlns:a16="http://schemas.microsoft.com/office/drawing/2014/main" id="{BDF4CF54-BC89-774A-AAB3-4991AC787A6D}"/>
              </a:ext>
            </a:extLst>
          </p:cNvPr>
          <p:cNvSpPr>
            <a:spLocks noGrp="1"/>
          </p:cNvSpPr>
          <p:nvPr>
            <p:ph type="subTitle" idx="1"/>
          </p:nvPr>
        </p:nvSpPr>
        <p:spPr/>
        <p:txBody>
          <a:bodyPr/>
          <a:lstStyle/>
          <a:p>
            <a:r>
              <a:rPr lang="en-GB" dirty="0"/>
              <a:t> 21</a:t>
            </a:r>
            <a:r>
              <a:rPr lang="en-GB" baseline="30000" dirty="0"/>
              <a:t>st</a:t>
            </a:r>
            <a:r>
              <a:rPr lang="en-GB" dirty="0"/>
              <a:t> October 2024</a:t>
            </a:r>
          </a:p>
        </p:txBody>
      </p:sp>
    </p:spTree>
    <p:extLst>
      <p:ext uri="{BB962C8B-B14F-4D97-AF65-F5344CB8AC3E}">
        <p14:creationId xmlns:p14="http://schemas.microsoft.com/office/powerpoint/2010/main" val="5656326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1E7E6-6635-E449-A87F-A568ADFCE1C6}"/>
              </a:ext>
            </a:extLst>
          </p:cNvPr>
          <p:cNvSpPr>
            <a:spLocks noGrp="1"/>
          </p:cNvSpPr>
          <p:nvPr>
            <p:ph type="title"/>
          </p:nvPr>
        </p:nvSpPr>
        <p:spPr>
          <a:xfrm>
            <a:off x="0" y="-117800"/>
            <a:ext cx="10515600" cy="1325563"/>
          </a:xfrm>
        </p:spPr>
        <p:txBody>
          <a:bodyPr/>
          <a:lstStyle/>
          <a:p>
            <a:r>
              <a:rPr lang="en-GB" dirty="0"/>
              <a:t>Ground rules</a:t>
            </a:r>
          </a:p>
        </p:txBody>
      </p:sp>
      <p:sp>
        <p:nvSpPr>
          <p:cNvPr id="3" name="Content Placeholder 2">
            <a:extLst>
              <a:ext uri="{FF2B5EF4-FFF2-40B4-BE49-F238E27FC236}">
                <a16:creationId xmlns:a16="http://schemas.microsoft.com/office/drawing/2014/main" id="{014CCD8A-98B9-6247-9FC7-407C4BB04E72}"/>
              </a:ext>
            </a:extLst>
          </p:cNvPr>
          <p:cNvSpPr>
            <a:spLocks noGrp="1"/>
          </p:cNvSpPr>
          <p:nvPr>
            <p:ph idx="1"/>
          </p:nvPr>
        </p:nvSpPr>
        <p:spPr>
          <a:xfrm>
            <a:off x="1160980" y="1207763"/>
            <a:ext cx="10411895" cy="4351338"/>
          </a:xfrm>
        </p:spPr>
        <p:txBody>
          <a:bodyPr>
            <a:normAutofit fontScale="85000" lnSpcReduction="20000"/>
          </a:bodyPr>
          <a:lstStyle/>
          <a:p>
            <a:pPr marL="0" indent="0">
              <a:buNone/>
            </a:pPr>
            <a:r>
              <a:rPr lang="en-US" sz="2800" dirty="0"/>
              <a:t>Before doing any activity with RSE outcomes, children and staff set and agree ground rules. These ground rules should aim to ensure that the all the children are able to access their basic human rights:</a:t>
            </a:r>
          </a:p>
          <a:p>
            <a:pPr>
              <a:buFont typeface="Wingdings" panose="05000000000000000000" pitchFamily="2" charset="2"/>
              <a:buChar char="§"/>
            </a:pPr>
            <a:r>
              <a:rPr lang="en-US" sz="2800" dirty="0"/>
              <a:t>To be able to learn;</a:t>
            </a:r>
          </a:p>
          <a:p>
            <a:pPr>
              <a:buFont typeface="Wingdings" panose="05000000000000000000" pitchFamily="2" charset="2"/>
              <a:buChar char="§"/>
            </a:pPr>
            <a:r>
              <a:rPr lang="en-US" sz="2800" dirty="0"/>
              <a:t>To feel and be safe;</a:t>
            </a:r>
          </a:p>
          <a:p>
            <a:pPr>
              <a:buFont typeface="Wingdings" panose="05000000000000000000" pitchFamily="2" charset="2"/>
              <a:buChar char="§"/>
            </a:pPr>
            <a:r>
              <a:rPr lang="en-US" sz="2800" dirty="0"/>
              <a:t>To feel and be respected.</a:t>
            </a:r>
          </a:p>
          <a:p>
            <a:pPr marL="0" indent="0">
              <a:buNone/>
            </a:pPr>
            <a:r>
              <a:rPr lang="en-US" sz="2800" dirty="0"/>
              <a:t>Before the lessons take place, time will be given for the pupils to think of what rules they must follow to ensure these rights are met.</a:t>
            </a:r>
          </a:p>
          <a:p>
            <a:pPr marL="0" indent="0">
              <a:buNone/>
            </a:pPr>
            <a:r>
              <a:rPr lang="en-US" sz="2800" dirty="0"/>
              <a:t>Discussing sensitive subjects with their peers in a safe and respectful environment develops maturity and mutual respect.</a:t>
            </a:r>
          </a:p>
          <a:p>
            <a:pPr marL="0" indent="0">
              <a:buNone/>
            </a:pPr>
            <a:br>
              <a:rPr lang="en-GB" sz="2800" dirty="0"/>
            </a:br>
            <a:endParaRPr lang="en-GB" sz="2800" dirty="0"/>
          </a:p>
        </p:txBody>
      </p:sp>
    </p:spTree>
    <p:extLst>
      <p:ext uri="{BB962C8B-B14F-4D97-AF65-F5344CB8AC3E}">
        <p14:creationId xmlns:p14="http://schemas.microsoft.com/office/powerpoint/2010/main" val="2392944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A2708-C6F9-F146-BCCE-2E3C4F7D19A7}"/>
              </a:ext>
            </a:extLst>
          </p:cNvPr>
          <p:cNvSpPr>
            <a:spLocks noGrp="1"/>
          </p:cNvSpPr>
          <p:nvPr>
            <p:ph type="title"/>
          </p:nvPr>
        </p:nvSpPr>
        <p:spPr/>
        <p:txBody>
          <a:bodyPr/>
          <a:lstStyle/>
          <a:p>
            <a:r>
              <a:rPr lang="en-GB" dirty="0"/>
              <a:t>Parents/carers will: </a:t>
            </a:r>
            <a:br>
              <a:rPr lang="en-GB" dirty="0"/>
            </a:br>
            <a:endParaRPr lang="en-GB" dirty="0"/>
          </a:p>
        </p:txBody>
      </p:sp>
      <p:sp>
        <p:nvSpPr>
          <p:cNvPr id="3" name="Content Placeholder 2">
            <a:extLst>
              <a:ext uri="{FF2B5EF4-FFF2-40B4-BE49-F238E27FC236}">
                <a16:creationId xmlns:a16="http://schemas.microsoft.com/office/drawing/2014/main" id="{ACBFEE37-6750-7943-B480-2F9283C59306}"/>
              </a:ext>
            </a:extLst>
          </p:cNvPr>
          <p:cNvSpPr>
            <a:spLocks noGrp="1"/>
          </p:cNvSpPr>
          <p:nvPr>
            <p:ph idx="1"/>
          </p:nvPr>
        </p:nvSpPr>
        <p:spPr/>
        <p:txBody>
          <a:bodyPr/>
          <a:lstStyle/>
          <a:p>
            <a:r>
              <a:rPr lang="en-GB" dirty="0"/>
              <a:t>· Support school staff to shape the curriculum for relationships, health and sex education </a:t>
            </a:r>
          </a:p>
          <a:p>
            <a:r>
              <a:rPr lang="en-GB" dirty="0"/>
              <a:t>· Communicate openly and constructively with school staff regarding relationships, health and sex education </a:t>
            </a:r>
          </a:p>
          <a:p>
            <a:r>
              <a:rPr lang="en-GB" dirty="0"/>
              <a:t>· Attend, or contribute to, any consultation or information sessions regarding the delivery of relationships, health and sex education</a:t>
            </a:r>
          </a:p>
          <a:p>
            <a:r>
              <a:rPr lang="en-GB" dirty="0"/>
              <a:t>· As per the </a:t>
            </a:r>
            <a:r>
              <a:rPr lang="en-GB" dirty="0" err="1"/>
              <a:t>DfE</a:t>
            </a:r>
            <a:r>
              <a:rPr lang="en-GB" dirty="0"/>
              <a:t> statutory guidance, parents and carers have the right to request that their child be withdrawn from all or part of the non-statutory sex education curriculum. Any requests to be withdrawn from non-statutory sex education must be made in writing to the Headteacher at the earliest opportunity. </a:t>
            </a:r>
          </a:p>
          <a:p>
            <a:endParaRPr lang="en-GB" dirty="0"/>
          </a:p>
          <a:p>
            <a:endParaRPr lang="en-GB" dirty="0"/>
          </a:p>
        </p:txBody>
      </p:sp>
    </p:spTree>
    <p:extLst>
      <p:ext uri="{BB962C8B-B14F-4D97-AF65-F5344CB8AC3E}">
        <p14:creationId xmlns:p14="http://schemas.microsoft.com/office/powerpoint/2010/main" val="1491933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1E7E6-6635-E449-A87F-A568ADFCE1C6}"/>
              </a:ext>
            </a:extLst>
          </p:cNvPr>
          <p:cNvSpPr>
            <a:spLocks noGrp="1"/>
          </p:cNvSpPr>
          <p:nvPr>
            <p:ph type="title"/>
          </p:nvPr>
        </p:nvSpPr>
        <p:spPr>
          <a:xfrm>
            <a:off x="0" y="-117800"/>
            <a:ext cx="10515600" cy="1325563"/>
          </a:xfrm>
        </p:spPr>
        <p:txBody>
          <a:bodyPr/>
          <a:lstStyle/>
          <a:p>
            <a:r>
              <a:rPr lang="en-GB" dirty="0"/>
              <a:t>Parental right to withdraw</a:t>
            </a:r>
          </a:p>
        </p:txBody>
      </p:sp>
      <p:sp>
        <p:nvSpPr>
          <p:cNvPr id="3" name="Content Placeholder 2">
            <a:extLst>
              <a:ext uri="{FF2B5EF4-FFF2-40B4-BE49-F238E27FC236}">
                <a16:creationId xmlns:a16="http://schemas.microsoft.com/office/drawing/2014/main" id="{014CCD8A-98B9-6247-9FC7-407C4BB04E72}"/>
              </a:ext>
            </a:extLst>
          </p:cNvPr>
          <p:cNvSpPr>
            <a:spLocks noGrp="1"/>
          </p:cNvSpPr>
          <p:nvPr>
            <p:ph idx="1"/>
          </p:nvPr>
        </p:nvSpPr>
        <p:spPr>
          <a:xfrm>
            <a:off x="1160980" y="1207763"/>
            <a:ext cx="10411895" cy="4351338"/>
          </a:xfrm>
        </p:spPr>
        <p:txBody>
          <a:bodyPr>
            <a:normAutofit/>
          </a:bodyPr>
          <a:lstStyle/>
          <a:p>
            <a:pPr marL="0" indent="0">
              <a:buNone/>
            </a:pPr>
            <a:r>
              <a:rPr lang="en-US" sz="2800" dirty="0"/>
              <a:t>Parents have the right to request that their child is withdrawn from any sex education that is further to the sex education contained within the National Curriculum for Science.</a:t>
            </a:r>
          </a:p>
          <a:p>
            <a:pPr marL="0" indent="0">
              <a:buNone/>
            </a:pPr>
            <a:endParaRPr lang="en-US" sz="2800" dirty="0"/>
          </a:p>
          <a:p>
            <a:pPr marL="0" indent="0">
              <a:buNone/>
            </a:pPr>
            <a:r>
              <a:rPr lang="en-US" sz="2800" dirty="0"/>
              <a:t>Parents cannot withdraw their child from learning contained within statutory Health Education or Relationships Education.</a:t>
            </a:r>
          </a:p>
          <a:p>
            <a:pPr marL="0" indent="0">
              <a:buNone/>
            </a:pPr>
            <a:br>
              <a:rPr lang="en-GB" sz="2800" dirty="0"/>
            </a:br>
            <a:endParaRPr lang="en-GB" sz="2800" dirty="0"/>
          </a:p>
        </p:txBody>
      </p:sp>
    </p:spTree>
    <p:extLst>
      <p:ext uri="{BB962C8B-B14F-4D97-AF65-F5344CB8AC3E}">
        <p14:creationId xmlns:p14="http://schemas.microsoft.com/office/powerpoint/2010/main" val="12283146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47A64-1D0F-1246-87DF-736641496DAA}"/>
              </a:ext>
            </a:extLst>
          </p:cNvPr>
          <p:cNvSpPr>
            <a:spLocks noGrp="1"/>
          </p:cNvSpPr>
          <p:nvPr>
            <p:ph type="title"/>
          </p:nvPr>
        </p:nvSpPr>
        <p:spPr/>
        <p:txBody>
          <a:bodyPr/>
          <a:lstStyle/>
          <a:p>
            <a:r>
              <a:rPr lang="en-GB" dirty="0"/>
              <a:t>Curriculum coverage</a:t>
            </a:r>
          </a:p>
        </p:txBody>
      </p:sp>
      <p:sp>
        <p:nvSpPr>
          <p:cNvPr id="3" name="Content Placeholder 2">
            <a:extLst>
              <a:ext uri="{FF2B5EF4-FFF2-40B4-BE49-F238E27FC236}">
                <a16:creationId xmlns:a16="http://schemas.microsoft.com/office/drawing/2014/main" id="{E782E829-464B-E248-8BD2-11A5F68910A7}"/>
              </a:ext>
            </a:extLst>
          </p:cNvPr>
          <p:cNvSpPr>
            <a:spLocks noGrp="1"/>
          </p:cNvSpPr>
          <p:nvPr>
            <p:ph idx="1"/>
          </p:nvPr>
        </p:nvSpPr>
        <p:spPr/>
        <p:txBody>
          <a:bodyPr/>
          <a:lstStyle/>
          <a:p>
            <a:r>
              <a:rPr lang="en-GB" dirty="0"/>
              <a:t>Along with the curriculum letter, you will have been sent a summary of the yearly overview for your child’s RSE. Along with the lesson plans, the yearly summary can also be found on our website. </a:t>
            </a:r>
          </a:p>
        </p:txBody>
      </p:sp>
      <p:sp>
        <p:nvSpPr>
          <p:cNvPr id="4" name="TextBox 3">
            <a:extLst>
              <a:ext uri="{FF2B5EF4-FFF2-40B4-BE49-F238E27FC236}">
                <a16:creationId xmlns:a16="http://schemas.microsoft.com/office/drawing/2014/main" id="{E6402C93-5654-613F-6269-C863BD2022A2}"/>
              </a:ext>
            </a:extLst>
          </p:cNvPr>
          <p:cNvSpPr txBox="1"/>
          <p:nvPr/>
        </p:nvSpPr>
        <p:spPr>
          <a:xfrm>
            <a:off x="1318846" y="4009292"/>
            <a:ext cx="7649308" cy="523220"/>
          </a:xfrm>
          <a:prstGeom prst="rect">
            <a:avLst/>
          </a:prstGeom>
          <a:noFill/>
        </p:spPr>
        <p:txBody>
          <a:bodyPr wrap="square" rtlCol="0">
            <a:spAutoFit/>
          </a:bodyPr>
          <a:lstStyle/>
          <a:p>
            <a:r>
              <a:rPr lang="en-GB" sz="2800" dirty="0">
                <a:hlinkClick r:id="rId2"/>
              </a:rPr>
              <a:t>https://concordiaacademy.co.uk/curriculum/phse/</a:t>
            </a:r>
            <a:r>
              <a:rPr lang="en-GB" sz="2800" dirty="0"/>
              <a:t> </a:t>
            </a:r>
          </a:p>
        </p:txBody>
      </p:sp>
    </p:spTree>
    <p:extLst>
      <p:ext uri="{BB962C8B-B14F-4D97-AF65-F5344CB8AC3E}">
        <p14:creationId xmlns:p14="http://schemas.microsoft.com/office/powerpoint/2010/main" val="28388735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66E97-1517-DFE7-2957-C5399B45C053}"/>
              </a:ext>
            </a:extLst>
          </p:cNvPr>
          <p:cNvSpPr>
            <a:spLocks noGrp="1"/>
          </p:cNvSpPr>
          <p:nvPr>
            <p:ph type="ctrTitle"/>
          </p:nvPr>
        </p:nvSpPr>
        <p:spPr>
          <a:xfrm>
            <a:off x="1002323" y="4960137"/>
            <a:ext cx="7772400" cy="1463040"/>
          </a:xfrm>
        </p:spPr>
        <p:txBody>
          <a:bodyPr/>
          <a:lstStyle/>
          <a:p>
            <a:pPr algn="l"/>
            <a:r>
              <a:rPr lang="en-GB" dirty="0"/>
              <a:t>Questions</a:t>
            </a:r>
          </a:p>
        </p:txBody>
      </p:sp>
    </p:spTree>
    <p:extLst>
      <p:ext uri="{BB962C8B-B14F-4D97-AF65-F5344CB8AC3E}">
        <p14:creationId xmlns:p14="http://schemas.microsoft.com/office/powerpoint/2010/main" val="3707673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C8985CD-F39D-2644-A52D-9B7EB47D2FD6}"/>
              </a:ext>
            </a:extLst>
          </p:cNvPr>
          <p:cNvPicPr>
            <a:picLocks noChangeAspect="1"/>
          </p:cNvPicPr>
          <p:nvPr/>
        </p:nvPicPr>
        <p:blipFill>
          <a:blip r:embed="rId3"/>
          <a:stretch>
            <a:fillRect/>
          </a:stretch>
        </p:blipFill>
        <p:spPr>
          <a:xfrm>
            <a:off x="464694" y="104489"/>
            <a:ext cx="4174268" cy="2226276"/>
          </a:xfrm>
          <a:prstGeom prst="rect">
            <a:avLst/>
          </a:prstGeom>
        </p:spPr>
      </p:pic>
      <p:pic>
        <p:nvPicPr>
          <p:cNvPr id="5" name="Picture 4">
            <a:extLst>
              <a:ext uri="{FF2B5EF4-FFF2-40B4-BE49-F238E27FC236}">
                <a16:creationId xmlns:a16="http://schemas.microsoft.com/office/drawing/2014/main" id="{4D1F2397-5DAB-6F43-8D53-F0BF6A619CBC}"/>
              </a:ext>
            </a:extLst>
          </p:cNvPr>
          <p:cNvPicPr>
            <a:picLocks noChangeAspect="1"/>
          </p:cNvPicPr>
          <p:nvPr/>
        </p:nvPicPr>
        <p:blipFill>
          <a:blip r:embed="rId4"/>
          <a:stretch>
            <a:fillRect/>
          </a:stretch>
        </p:blipFill>
        <p:spPr>
          <a:xfrm>
            <a:off x="2728210" y="3994603"/>
            <a:ext cx="8392618" cy="2281071"/>
          </a:xfrm>
          <a:prstGeom prst="rect">
            <a:avLst/>
          </a:prstGeom>
        </p:spPr>
      </p:pic>
      <p:pic>
        <p:nvPicPr>
          <p:cNvPr id="6" name="Picture 5">
            <a:extLst>
              <a:ext uri="{FF2B5EF4-FFF2-40B4-BE49-F238E27FC236}">
                <a16:creationId xmlns:a16="http://schemas.microsoft.com/office/drawing/2014/main" id="{CF7C0C77-D6B3-E44F-BBC7-DB586E80B5E7}"/>
              </a:ext>
            </a:extLst>
          </p:cNvPr>
          <p:cNvPicPr>
            <a:picLocks noChangeAspect="1"/>
          </p:cNvPicPr>
          <p:nvPr/>
        </p:nvPicPr>
        <p:blipFill>
          <a:blip r:embed="rId5"/>
          <a:stretch>
            <a:fillRect/>
          </a:stretch>
        </p:blipFill>
        <p:spPr>
          <a:xfrm>
            <a:off x="8382000" y="0"/>
            <a:ext cx="3810000" cy="2514600"/>
          </a:xfrm>
          <a:prstGeom prst="rect">
            <a:avLst/>
          </a:prstGeom>
        </p:spPr>
      </p:pic>
      <p:cxnSp>
        <p:nvCxnSpPr>
          <p:cNvPr id="7" name="Curved Connector 6">
            <a:extLst>
              <a:ext uri="{FF2B5EF4-FFF2-40B4-BE49-F238E27FC236}">
                <a16:creationId xmlns:a16="http://schemas.microsoft.com/office/drawing/2014/main" id="{4B9A3BDE-6C47-2849-AD24-494AE3D18153}"/>
              </a:ext>
            </a:extLst>
          </p:cNvPr>
          <p:cNvCxnSpPr>
            <a:cxnSpLocks/>
          </p:cNvCxnSpPr>
          <p:nvPr/>
        </p:nvCxnSpPr>
        <p:spPr>
          <a:xfrm rot="5400000">
            <a:off x="5808154" y="3369301"/>
            <a:ext cx="673667" cy="576941"/>
          </a:xfrm>
          <a:prstGeom prst="curved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Curved Connector 7">
            <a:extLst>
              <a:ext uri="{FF2B5EF4-FFF2-40B4-BE49-F238E27FC236}">
                <a16:creationId xmlns:a16="http://schemas.microsoft.com/office/drawing/2014/main" id="{CFCD6F31-6461-F846-8014-AD1B2718B251}"/>
              </a:ext>
            </a:extLst>
          </p:cNvPr>
          <p:cNvCxnSpPr>
            <a:cxnSpLocks/>
            <a:endCxn id="6" idx="1"/>
          </p:cNvCxnSpPr>
          <p:nvPr/>
        </p:nvCxnSpPr>
        <p:spPr>
          <a:xfrm rot="5400000" flipH="1" flipV="1">
            <a:off x="7552604" y="1867290"/>
            <a:ext cx="1439385" cy="219407"/>
          </a:xfrm>
          <a:prstGeom prst="curved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32BF918B-ADD5-BA48-8B63-E2B31C8896FD}"/>
              </a:ext>
            </a:extLst>
          </p:cNvPr>
          <p:cNvSpPr txBox="1">
            <a:spLocks/>
          </p:cNvSpPr>
          <p:nvPr/>
        </p:nvSpPr>
        <p:spPr>
          <a:xfrm>
            <a:off x="4049483" y="1810630"/>
            <a:ext cx="4332517" cy="2387600"/>
          </a:xfrm>
          <a:prstGeom prst="rect">
            <a:avLst/>
          </a:prstGeom>
        </p:spPr>
        <p:txBody>
          <a:bodyPr vert="horz" lIns="91440" tIns="45720" rIns="91440" bIns="45720" rtlCol="0" anchor="ctr">
            <a:normAutofit/>
          </a:bodyPr>
          <a:lstStyle>
            <a:lvl1pPr algn="r" defTabSz="914400" rtl="0" eaLnBrk="1" latinLnBrk="0" hangingPunct="1">
              <a:lnSpc>
                <a:spcPct val="80000"/>
              </a:lnSpc>
              <a:spcBef>
                <a:spcPct val="0"/>
              </a:spcBef>
              <a:buNone/>
              <a:defRPr sz="5000" kern="1200" cap="all" spc="200" baseline="0">
                <a:solidFill>
                  <a:schemeClr val="tx1">
                    <a:lumMod val="95000"/>
                    <a:lumOff val="5000"/>
                  </a:schemeClr>
                </a:solidFill>
                <a:latin typeface="+mj-lt"/>
                <a:ea typeface="+mj-ea"/>
                <a:cs typeface="+mj-cs"/>
              </a:defRPr>
            </a:lvl1pPr>
          </a:lstStyle>
          <a:p>
            <a:r>
              <a:rPr lang="en-GB" dirty="0"/>
              <a:t>PSHCE / SMSC / RSE</a:t>
            </a:r>
          </a:p>
        </p:txBody>
      </p:sp>
      <p:cxnSp>
        <p:nvCxnSpPr>
          <p:cNvPr id="10" name="Curved Connector 9">
            <a:extLst>
              <a:ext uri="{FF2B5EF4-FFF2-40B4-BE49-F238E27FC236}">
                <a16:creationId xmlns:a16="http://schemas.microsoft.com/office/drawing/2014/main" id="{B0192EB2-F8A7-854A-9147-DB8AF59019A1}"/>
              </a:ext>
            </a:extLst>
          </p:cNvPr>
          <p:cNvCxnSpPr>
            <a:cxnSpLocks/>
          </p:cNvCxnSpPr>
          <p:nvPr/>
        </p:nvCxnSpPr>
        <p:spPr>
          <a:xfrm rot="16200000" flipV="1">
            <a:off x="4747605" y="1838440"/>
            <a:ext cx="731834" cy="620487"/>
          </a:xfrm>
          <a:prstGeom prst="curved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389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1E7E6-6635-E449-A87F-A568ADFCE1C6}"/>
              </a:ext>
            </a:extLst>
          </p:cNvPr>
          <p:cNvSpPr>
            <a:spLocks noGrp="1"/>
          </p:cNvSpPr>
          <p:nvPr>
            <p:ph type="title"/>
          </p:nvPr>
        </p:nvSpPr>
        <p:spPr>
          <a:xfrm>
            <a:off x="0" y="-117800"/>
            <a:ext cx="10515600" cy="1325563"/>
          </a:xfrm>
        </p:spPr>
        <p:txBody>
          <a:bodyPr/>
          <a:lstStyle/>
          <a:p>
            <a:r>
              <a:rPr lang="en-GB" dirty="0"/>
              <a:t>Why is PSHE important?</a:t>
            </a:r>
          </a:p>
        </p:txBody>
      </p:sp>
      <p:sp>
        <p:nvSpPr>
          <p:cNvPr id="3" name="Content Placeholder 2">
            <a:extLst>
              <a:ext uri="{FF2B5EF4-FFF2-40B4-BE49-F238E27FC236}">
                <a16:creationId xmlns:a16="http://schemas.microsoft.com/office/drawing/2014/main" id="{014CCD8A-98B9-6247-9FC7-407C4BB04E72}"/>
              </a:ext>
            </a:extLst>
          </p:cNvPr>
          <p:cNvSpPr>
            <a:spLocks noGrp="1"/>
          </p:cNvSpPr>
          <p:nvPr>
            <p:ph idx="1"/>
          </p:nvPr>
        </p:nvSpPr>
        <p:spPr>
          <a:xfrm>
            <a:off x="1693711" y="1207763"/>
            <a:ext cx="6742183" cy="4351338"/>
          </a:xfrm>
        </p:spPr>
        <p:txBody>
          <a:bodyPr>
            <a:normAutofit/>
          </a:bodyPr>
          <a:lstStyle/>
          <a:p>
            <a:pPr marL="0" indent="0">
              <a:buNone/>
            </a:pPr>
            <a:r>
              <a:rPr lang="en-GB" sz="2800" dirty="0"/>
              <a:t>PSHE education helps children and young people to stay </a:t>
            </a:r>
            <a:r>
              <a:rPr lang="en-GB" sz="2800" b="1" dirty="0"/>
              <a:t>safe</a:t>
            </a:r>
            <a:r>
              <a:rPr lang="en-GB" sz="2800" dirty="0"/>
              <a:t>, </a:t>
            </a:r>
            <a:r>
              <a:rPr lang="en-GB" sz="2800" b="1" dirty="0"/>
              <a:t>healthy</a:t>
            </a:r>
            <a:r>
              <a:rPr lang="en-GB" sz="2800" dirty="0"/>
              <a:t> and </a:t>
            </a:r>
            <a:r>
              <a:rPr lang="en-GB" sz="2800" b="1" dirty="0"/>
              <a:t>prepared</a:t>
            </a:r>
            <a:r>
              <a:rPr lang="en-GB" sz="2800" dirty="0"/>
              <a:t> for life's challenges and opportunities (PSHE Association, 2021). PSHE has been shown to benefit pupils, schools and parents in supporting children and having a </a:t>
            </a:r>
            <a:r>
              <a:rPr lang="en-GB" sz="2800" b="1" dirty="0"/>
              <a:t>trusting</a:t>
            </a:r>
            <a:r>
              <a:rPr lang="en-GB" sz="2800" dirty="0"/>
              <a:t> environment to share discussions. </a:t>
            </a:r>
            <a:br>
              <a:rPr lang="en-GB" sz="2800" dirty="0"/>
            </a:br>
            <a:endParaRPr lang="en-GB" sz="2800" dirty="0"/>
          </a:p>
        </p:txBody>
      </p:sp>
    </p:spTree>
    <p:extLst>
      <p:ext uri="{BB962C8B-B14F-4D97-AF65-F5344CB8AC3E}">
        <p14:creationId xmlns:p14="http://schemas.microsoft.com/office/powerpoint/2010/main" val="4001503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1E7E6-6635-E449-A87F-A568ADFCE1C6}"/>
              </a:ext>
            </a:extLst>
          </p:cNvPr>
          <p:cNvSpPr>
            <a:spLocks noGrp="1"/>
          </p:cNvSpPr>
          <p:nvPr>
            <p:ph type="title"/>
          </p:nvPr>
        </p:nvSpPr>
        <p:spPr>
          <a:xfrm>
            <a:off x="0" y="-117800"/>
            <a:ext cx="10515600" cy="1325563"/>
          </a:xfrm>
        </p:spPr>
        <p:txBody>
          <a:bodyPr/>
          <a:lstStyle/>
          <a:p>
            <a:r>
              <a:rPr lang="en-GB" dirty="0"/>
              <a:t>Background information</a:t>
            </a:r>
          </a:p>
        </p:txBody>
      </p:sp>
      <p:sp>
        <p:nvSpPr>
          <p:cNvPr id="3" name="Content Placeholder 2">
            <a:extLst>
              <a:ext uri="{FF2B5EF4-FFF2-40B4-BE49-F238E27FC236}">
                <a16:creationId xmlns:a16="http://schemas.microsoft.com/office/drawing/2014/main" id="{014CCD8A-98B9-6247-9FC7-407C4BB04E72}"/>
              </a:ext>
            </a:extLst>
          </p:cNvPr>
          <p:cNvSpPr>
            <a:spLocks noGrp="1"/>
          </p:cNvSpPr>
          <p:nvPr>
            <p:ph idx="1"/>
          </p:nvPr>
        </p:nvSpPr>
        <p:spPr>
          <a:xfrm>
            <a:off x="1160980" y="1207763"/>
            <a:ext cx="10411895" cy="4351338"/>
          </a:xfrm>
        </p:spPr>
        <p:txBody>
          <a:bodyPr>
            <a:normAutofit fontScale="85000" lnSpcReduction="20000"/>
          </a:bodyPr>
          <a:lstStyle/>
          <a:p>
            <a:pPr marL="0" indent="0">
              <a:buNone/>
            </a:pPr>
            <a:r>
              <a:rPr lang="en-US" sz="2800" dirty="0"/>
              <a:t>Parents* are an important source of learning about relationships &amp; sex.</a:t>
            </a:r>
          </a:p>
          <a:p>
            <a:pPr marL="0" indent="0">
              <a:buNone/>
            </a:pPr>
            <a:r>
              <a:rPr lang="en-US" sz="2800" dirty="0"/>
              <a:t>Most parents feel they should have a role as relationships &amp; sex educators, and research suggests that approximately 50% of parents feel confident to do so.</a:t>
            </a:r>
          </a:p>
          <a:p>
            <a:pPr marL="0" indent="0">
              <a:buNone/>
            </a:pPr>
            <a:r>
              <a:rPr lang="en-US" sz="2800" dirty="0"/>
              <a:t>Many parents report that they would like to feel able to discuss relationships &amp; sex with their child.</a:t>
            </a:r>
          </a:p>
          <a:p>
            <a:pPr marL="0" indent="0">
              <a:buNone/>
            </a:pPr>
            <a:r>
              <a:rPr lang="en-US" sz="2800" dirty="0"/>
              <a:t>The majority (over 85%) of parents support the teaching of relationships and sex education.</a:t>
            </a:r>
          </a:p>
          <a:p>
            <a:pPr marL="0" indent="0">
              <a:buNone/>
            </a:pPr>
            <a:r>
              <a:rPr lang="en-US" sz="2800" dirty="0"/>
              <a:t>Approximately 6% of parents feel that relationships and sex education should be taught only at school, and approximately 6% of parents feel that it should be addressed only in the home.</a:t>
            </a:r>
          </a:p>
          <a:p>
            <a:pPr marL="0" indent="0">
              <a:buNone/>
            </a:pPr>
            <a:br>
              <a:rPr lang="en-GB" sz="2800" dirty="0"/>
            </a:br>
            <a:endParaRPr lang="en-GB" sz="2800" dirty="0"/>
          </a:p>
        </p:txBody>
      </p:sp>
    </p:spTree>
    <p:extLst>
      <p:ext uri="{BB962C8B-B14F-4D97-AF65-F5344CB8AC3E}">
        <p14:creationId xmlns:p14="http://schemas.microsoft.com/office/powerpoint/2010/main" val="3499956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E0AA4-7B99-3262-C8E3-6CC4FA676CAA}"/>
              </a:ext>
            </a:extLst>
          </p:cNvPr>
          <p:cNvSpPr>
            <a:spLocks noGrp="1"/>
          </p:cNvSpPr>
          <p:nvPr>
            <p:ph type="title"/>
          </p:nvPr>
        </p:nvSpPr>
        <p:spPr>
          <a:xfrm>
            <a:off x="830698" y="192024"/>
            <a:ext cx="9720072" cy="786384"/>
          </a:xfrm>
        </p:spPr>
        <p:txBody>
          <a:bodyPr/>
          <a:lstStyle/>
          <a:p>
            <a:r>
              <a:rPr lang="en-GB" dirty="0"/>
              <a:t>Our ground rules</a:t>
            </a:r>
          </a:p>
        </p:txBody>
      </p:sp>
      <p:pic>
        <p:nvPicPr>
          <p:cNvPr id="4" name="Picture 3">
            <a:extLst>
              <a:ext uri="{FF2B5EF4-FFF2-40B4-BE49-F238E27FC236}">
                <a16:creationId xmlns:a16="http://schemas.microsoft.com/office/drawing/2014/main" id="{564FFA28-2DFD-7E80-60A7-6433F9BDBDD6}"/>
              </a:ext>
            </a:extLst>
          </p:cNvPr>
          <p:cNvPicPr>
            <a:picLocks noChangeAspect="1"/>
          </p:cNvPicPr>
          <p:nvPr/>
        </p:nvPicPr>
        <p:blipFill>
          <a:blip r:embed="rId3"/>
          <a:stretch>
            <a:fillRect/>
          </a:stretch>
        </p:blipFill>
        <p:spPr>
          <a:xfrm>
            <a:off x="5115564" y="1123402"/>
            <a:ext cx="3659160" cy="5164752"/>
          </a:xfrm>
          <a:prstGeom prst="rect">
            <a:avLst/>
          </a:prstGeom>
        </p:spPr>
      </p:pic>
    </p:spTree>
    <p:extLst>
      <p:ext uri="{BB962C8B-B14F-4D97-AF65-F5344CB8AC3E}">
        <p14:creationId xmlns:p14="http://schemas.microsoft.com/office/powerpoint/2010/main" val="2504794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39809-73B3-3D4D-B360-CFE222CF961B}"/>
              </a:ext>
            </a:extLst>
          </p:cNvPr>
          <p:cNvSpPr>
            <a:spLocks noGrp="1"/>
          </p:cNvSpPr>
          <p:nvPr>
            <p:ph type="title"/>
          </p:nvPr>
        </p:nvSpPr>
        <p:spPr/>
        <p:txBody>
          <a:bodyPr/>
          <a:lstStyle/>
          <a:p>
            <a:r>
              <a:rPr lang="en-GB" dirty="0"/>
              <a:t>RSE</a:t>
            </a:r>
          </a:p>
        </p:txBody>
      </p:sp>
      <p:sp>
        <p:nvSpPr>
          <p:cNvPr id="3" name="Content Placeholder 2">
            <a:extLst>
              <a:ext uri="{FF2B5EF4-FFF2-40B4-BE49-F238E27FC236}">
                <a16:creationId xmlns:a16="http://schemas.microsoft.com/office/drawing/2014/main" id="{4D62311E-E43D-234D-B43A-2E80B8C55BD6}"/>
              </a:ext>
            </a:extLst>
          </p:cNvPr>
          <p:cNvSpPr>
            <a:spLocks noGrp="1"/>
          </p:cNvSpPr>
          <p:nvPr>
            <p:ph idx="1"/>
          </p:nvPr>
        </p:nvSpPr>
        <p:spPr>
          <a:xfrm>
            <a:off x="511630" y="1883229"/>
            <a:ext cx="10232572" cy="4426131"/>
          </a:xfrm>
        </p:spPr>
        <p:txBody>
          <a:bodyPr/>
          <a:lstStyle/>
          <a:p>
            <a:r>
              <a:rPr lang="en-GB" dirty="0"/>
              <a:t>We understand that pupils must be provided with an education that prepares them for the opportunities, responsibilities and experiences of adult life. </a:t>
            </a:r>
          </a:p>
          <a:p>
            <a:r>
              <a:rPr lang="en-GB" dirty="0"/>
              <a:t>A key part of this relates to relationships and health education, which must be delivered to every primary-aged pupil. Although not statutory to deliver sex education outside of the science curriculum at primary level, the </a:t>
            </a:r>
            <a:r>
              <a:rPr lang="en-GB" dirty="0" err="1"/>
              <a:t>DfE</a:t>
            </a:r>
            <a:r>
              <a:rPr lang="en-GB" dirty="0"/>
              <a:t> recommends that all primary schools should have a sex education programme in place, which we are in agreement with and have included in our curriculum. </a:t>
            </a:r>
          </a:p>
          <a:p>
            <a:r>
              <a:rPr lang="en-GB" dirty="0"/>
              <a:t>We understand our responsibility to deliver a high-quality, age-appropriate and evidence-based relationships, health and sex curriculum for all our pupils. This policy sets out the framework for our relationships, health and sex curriculum, providing clarity on how it is informed, organised and delivered.</a:t>
            </a:r>
          </a:p>
        </p:txBody>
      </p:sp>
    </p:spTree>
    <p:extLst>
      <p:ext uri="{BB962C8B-B14F-4D97-AF65-F5344CB8AC3E}">
        <p14:creationId xmlns:p14="http://schemas.microsoft.com/office/powerpoint/2010/main" val="3912716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39809-73B3-3D4D-B360-CFE222CF961B}"/>
              </a:ext>
            </a:extLst>
          </p:cNvPr>
          <p:cNvSpPr>
            <a:spLocks noGrp="1"/>
          </p:cNvSpPr>
          <p:nvPr>
            <p:ph type="title"/>
          </p:nvPr>
        </p:nvSpPr>
        <p:spPr/>
        <p:txBody>
          <a:bodyPr/>
          <a:lstStyle/>
          <a:p>
            <a:r>
              <a:rPr lang="en-US" dirty="0"/>
              <a:t>R</a:t>
            </a:r>
            <a:r>
              <a:rPr lang="en-GB" dirty="0"/>
              <a:t>SE Policy</a:t>
            </a:r>
          </a:p>
        </p:txBody>
      </p:sp>
      <p:sp>
        <p:nvSpPr>
          <p:cNvPr id="3" name="Content Placeholder 2">
            <a:extLst>
              <a:ext uri="{FF2B5EF4-FFF2-40B4-BE49-F238E27FC236}">
                <a16:creationId xmlns:a16="http://schemas.microsoft.com/office/drawing/2014/main" id="{4D62311E-E43D-234D-B43A-2E80B8C55BD6}"/>
              </a:ext>
            </a:extLst>
          </p:cNvPr>
          <p:cNvSpPr>
            <a:spLocks noGrp="1"/>
          </p:cNvSpPr>
          <p:nvPr>
            <p:ph idx="1"/>
          </p:nvPr>
        </p:nvSpPr>
        <p:spPr>
          <a:xfrm>
            <a:off x="511630" y="1883229"/>
            <a:ext cx="10232572" cy="4426131"/>
          </a:xfrm>
        </p:spPr>
        <p:txBody>
          <a:bodyPr/>
          <a:lstStyle/>
          <a:p>
            <a:r>
              <a:rPr lang="en-GB" dirty="0"/>
              <a:t>Our policy can be found on the website and details </a:t>
            </a:r>
            <a:r>
              <a:rPr lang="en-US" dirty="0"/>
              <a:t>our responsibility to deliver a high-quality, age-appropriate and evidence-based relationships, health and sex curriculum for all our pupils. </a:t>
            </a:r>
            <a:endParaRPr lang="en-GB" dirty="0"/>
          </a:p>
        </p:txBody>
      </p:sp>
      <p:pic>
        <p:nvPicPr>
          <p:cNvPr id="7" name="Picture 6">
            <a:extLst>
              <a:ext uri="{FF2B5EF4-FFF2-40B4-BE49-F238E27FC236}">
                <a16:creationId xmlns:a16="http://schemas.microsoft.com/office/drawing/2014/main" id="{36A8460A-2557-4A67-A0D8-F58D16980265}"/>
              </a:ext>
            </a:extLst>
          </p:cNvPr>
          <p:cNvPicPr>
            <a:picLocks noChangeAspect="1"/>
          </p:cNvPicPr>
          <p:nvPr/>
        </p:nvPicPr>
        <p:blipFill>
          <a:blip r:embed="rId2"/>
          <a:stretch>
            <a:fillRect/>
          </a:stretch>
        </p:blipFill>
        <p:spPr>
          <a:xfrm>
            <a:off x="4584706" y="2880966"/>
            <a:ext cx="3449307" cy="3655089"/>
          </a:xfrm>
          <a:prstGeom prst="rect">
            <a:avLst/>
          </a:prstGeom>
        </p:spPr>
      </p:pic>
    </p:spTree>
    <p:extLst>
      <p:ext uri="{BB962C8B-B14F-4D97-AF65-F5344CB8AC3E}">
        <p14:creationId xmlns:p14="http://schemas.microsoft.com/office/powerpoint/2010/main" val="1249243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39809-73B3-3D4D-B360-CFE222CF961B}"/>
              </a:ext>
            </a:extLst>
          </p:cNvPr>
          <p:cNvSpPr>
            <a:spLocks noGrp="1"/>
          </p:cNvSpPr>
          <p:nvPr>
            <p:ph type="title"/>
          </p:nvPr>
        </p:nvSpPr>
        <p:spPr/>
        <p:txBody>
          <a:bodyPr/>
          <a:lstStyle/>
          <a:p>
            <a:r>
              <a:rPr lang="en-US" dirty="0"/>
              <a:t>R</a:t>
            </a:r>
            <a:r>
              <a:rPr lang="en-GB" dirty="0"/>
              <a:t>SE Policy</a:t>
            </a:r>
          </a:p>
        </p:txBody>
      </p:sp>
      <p:sp>
        <p:nvSpPr>
          <p:cNvPr id="3" name="Content Placeholder 2">
            <a:extLst>
              <a:ext uri="{FF2B5EF4-FFF2-40B4-BE49-F238E27FC236}">
                <a16:creationId xmlns:a16="http://schemas.microsoft.com/office/drawing/2014/main" id="{4D62311E-E43D-234D-B43A-2E80B8C55BD6}"/>
              </a:ext>
            </a:extLst>
          </p:cNvPr>
          <p:cNvSpPr>
            <a:spLocks noGrp="1"/>
          </p:cNvSpPr>
          <p:nvPr>
            <p:ph idx="1"/>
          </p:nvPr>
        </p:nvSpPr>
        <p:spPr>
          <a:xfrm>
            <a:off x="511630" y="1883229"/>
            <a:ext cx="10232572" cy="4426131"/>
          </a:xfrm>
        </p:spPr>
        <p:txBody>
          <a:bodyPr/>
          <a:lstStyle/>
          <a:p>
            <a:r>
              <a:rPr lang="en-GB" dirty="0"/>
              <a:t>Our policy can be found on the website and details </a:t>
            </a:r>
            <a:r>
              <a:rPr lang="en-US" dirty="0"/>
              <a:t>our responsibility to deliver a high-quality, age-appropriate and evidence-based relationships, health and sex curriculum for all our pupils. </a:t>
            </a:r>
            <a:endParaRPr lang="en-GB" dirty="0"/>
          </a:p>
        </p:txBody>
      </p:sp>
      <p:pic>
        <p:nvPicPr>
          <p:cNvPr id="5" name="Picture 4">
            <a:extLst>
              <a:ext uri="{FF2B5EF4-FFF2-40B4-BE49-F238E27FC236}">
                <a16:creationId xmlns:a16="http://schemas.microsoft.com/office/drawing/2014/main" id="{9EB9D8F0-A6CB-49D4-A94E-F1608B9DFB9B}"/>
              </a:ext>
            </a:extLst>
          </p:cNvPr>
          <p:cNvPicPr>
            <a:picLocks noChangeAspect="1"/>
          </p:cNvPicPr>
          <p:nvPr/>
        </p:nvPicPr>
        <p:blipFill>
          <a:blip r:embed="rId2"/>
          <a:stretch>
            <a:fillRect/>
          </a:stretch>
        </p:blipFill>
        <p:spPr>
          <a:xfrm>
            <a:off x="808264" y="3181895"/>
            <a:ext cx="10420350" cy="2152650"/>
          </a:xfrm>
          <a:prstGeom prst="rect">
            <a:avLst/>
          </a:prstGeom>
        </p:spPr>
      </p:pic>
    </p:spTree>
    <p:extLst>
      <p:ext uri="{BB962C8B-B14F-4D97-AF65-F5344CB8AC3E}">
        <p14:creationId xmlns:p14="http://schemas.microsoft.com/office/powerpoint/2010/main" val="248442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968F7-4124-7F4E-976C-5C47CA4FF280}"/>
              </a:ext>
            </a:extLst>
          </p:cNvPr>
          <p:cNvSpPr>
            <a:spLocks noGrp="1"/>
          </p:cNvSpPr>
          <p:nvPr>
            <p:ph type="title"/>
          </p:nvPr>
        </p:nvSpPr>
        <p:spPr/>
        <p:txBody>
          <a:bodyPr/>
          <a:lstStyle/>
          <a:p>
            <a:r>
              <a:rPr lang="en-GB" dirty="0"/>
              <a:t>Our responsibilities</a:t>
            </a:r>
          </a:p>
        </p:txBody>
      </p:sp>
      <p:sp>
        <p:nvSpPr>
          <p:cNvPr id="3" name="Content Placeholder 2">
            <a:extLst>
              <a:ext uri="{FF2B5EF4-FFF2-40B4-BE49-F238E27FC236}">
                <a16:creationId xmlns:a16="http://schemas.microsoft.com/office/drawing/2014/main" id="{AC09304F-ADC4-B749-97F4-6DBA0FF53435}"/>
              </a:ext>
            </a:extLst>
          </p:cNvPr>
          <p:cNvSpPr>
            <a:spLocks noGrp="1"/>
          </p:cNvSpPr>
          <p:nvPr>
            <p:ph idx="1"/>
          </p:nvPr>
        </p:nvSpPr>
        <p:spPr>
          <a:xfrm>
            <a:off x="849087" y="1861457"/>
            <a:ext cx="10265230" cy="4502331"/>
          </a:xfrm>
        </p:spPr>
        <p:txBody>
          <a:bodyPr>
            <a:normAutofit fontScale="92500"/>
          </a:bodyPr>
          <a:lstStyle/>
          <a:p>
            <a:r>
              <a:rPr lang="en-GB" dirty="0"/>
              <a:t>Class teachers will: </a:t>
            </a:r>
          </a:p>
          <a:p>
            <a:r>
              <a:rPr lang="en-GB" dirty="0"/>
              <a:t>· Deliver a high-quality and age-appropriate curriculum in line with statutory requirements </a:t>
            </a:r>
          </a:p>
          <a:p>
            <a:r>
              <a:rPr lang="en-GB" dirty="0"/>
              <a:t>· Use a variety of teaching methods and resources to provide an engaging curriculum that meets the needs of all pupils </a:t>
            </a:r>
          </a:p>
          <a:p>
            <a:r>
              <a:rPr lang="en-GB" dirty="0"/>
              <a:t>· Ensure they do not express personal views or beliefs when delivering the programme </a:t>
            </a:r>
          </a:p>
          <a:p>
            <a:r>
              <a:rPr lang="en-GB" dirty="0"/>
              <a:t>· Model positive attitudes to relationships, health and sex education. </a:t>
            </a:r>
          </a:p>
          <a:p>
            <a:r>
              <a:rPr lang="en-GB" dirty="0"/>
              <a:t>· Respond to any safeguarding concerns in line with the Safeguarding and Child Protection policy </a:t>
            </a:r>
          </a:p>
          <a:p>
            <a:r>
              <a:rPr lang="en-GB" dirty="0"/>
              <a:t>· Act in accordance with planning, monitoring and assessment requirements for the subjects </a:t>
            </a:r>
          </a:p>
          <a:p>
            <a:r>
              <a:rPr lang="en-GB" dirty="0"/>
              <a:t>· Liaise with the SENDCo to identify and respond to individual needs of pupils with SEND </a:t>
            </a:r>
          </a:p>
          <a:p>
            <a:r>
              <a:rPr lang="en-GB" dirty="0"/>
              <a:t>· Work with the Senior Leadership Team and curriculum leaders to evaluate the quality of provision</a:t>
            </a:r>
          </a:p>
          <a:p>
            <a:endParaRPr lang="en-GB" dirty="0"/>
          </a:p>
        </p:txBody>
      </p:sp>
    </p:spTree>
    <p:extLst>
      <p:ext uri="{BB962C8B-B14F-4D97-AF65-F5344CB8AC3E}">
        <p14:creationId xmlns:p14="http://schemas.microsoft.com/office/powerpoint/2010/main" val="163859050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de525bf-d3eb-444e-903e-32dc1c7dbdbb">
      <Terms xmlns="http://schemas.microsoft.com/office/infopath/2007/PartnerControls"/>
    </lcf76f155ced4ddcb4097134ff3c332f>
    <TaxCatchAll xmlns="5c3e2443-497d-4d3d-b23d-02aab212e2b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97EC986890FF74FB7F5850F9FB731F6" ma:contentTypeVersion="18" ma:contentTypeDescription="Create a new document." ma:contentTypeScope="" ma:versionID="be4b003928ac7a3db7dff3db79d0fb26">
  <xsd:schema xmlns:xsd="http://www.w3.org/2001/XMLSchema" xmlns:xs="http://www.w3.org/2001/XMLSchema" xmlns:p="http://schemas.microsoft.com/office/2006/metadata/properties" xmlns:ns2="3de525bf-d3eb-444e-903e-32dc1c7dbdbb" xmlns:ns3="5c3e2443-497d-4d3d-b23d-02aab212e2bb" targetNamespace="http://schemas.microsoft.com/office/2006/metadata/properties" ma:root="true" ma:fieldsID="831cbc9e9cceedc9678077d7dacdd97f" ns2:_="" ns3:_="">
    <xsd:import namespace="3de525bf-d3eb-444e-903e-32dc1c7dbdbb"/>
    <xsd:import namespace="5c3e2443-497d-4d3d-b23d-02aab212e2b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3:SharedWithUsers" minOccurs="0"/>
                <xsd:element ref="ns3:SharedWithDetail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e525bf-d3eb-444e-903e-32dc1c7dbd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d9d2af9-c4c4-4881-a912-41534b348c0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c3e2443-497d-4d3d-b23d-02aab212e2b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428b02c-57f1-49b3-bc18-830e9a640f3d}" ma:internalName="TaxCatchAll" ma:showField="CatchAllData" ma:web="5c3e2443-497d-4d3d-b23d-02aab212e2b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5D485A6-1142-484E-8B16-7E2EFD8B87FD}">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5c3e2443-497d-4d3d-b23d-02aab212e2bb"/>
    <ds:schemaRef ds:uri="http://schemas.microsoft.com/office/2006/metadata/properties"/>
    <ds:schemaRef ds:uri="3de525bf-d3eb-444e-903e-32dc1c7dbdbb"/>
    <ds:schemaRef ds:uri="http://purl.org/dc/terms/"/>
    <ds:schemaRef ds:uri="http://www.w3.org/XML/1998/namespace"/>
    <ds:schemaRef ds:uri="http://purl.org/dc/dcmitype/"/>
  </ds:schemaRefs>
</ds:datastoreItem>
</file>

<file path=customXml/itemProps2.xml><?xml version="1.0" encoding="utf-8"?>
<ds:datastoreItem xmlns:ds="http://schemas.openxmlformats.org/officeDocument/2006/customXml" ds:itemID="{56647703-A153-4EFC-96BF-E23783D33AB1}">
  <ds:schemaRefs>
    <ds:schemaRef ds:uri="http://schemas.microsoft.com/sharepoint/v3/contenttype/forms"/>
  </ds:schemaRefs>
</ds:datastoreItem>
</file>

<file path=customXml/itemProps3.xml><?xml version="1.0" encoding="utf-8"?>
<ds:datastoreItem xmlns:ds="http://schemas.openxmlformats.org/officeDocument/2006/customXml" ds:itemID="{D2D845A2-03AC-4E24-9B4A-6634019C24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de525bf-d3eb-444e-903e-32dc1c7dbdbb"/>
    <ds:schemaRef ds:uri="5c3e2443-497d-4d3d-b23d-02aab212e2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Integral</Template>
  <TotalTime>773</TotalTime>
  <Words>1214</Words>
  <Application>Microsoft Office PowerPoint</Application>
  <PresentationFormat>Widescreen</PresentationFormat>
  <Paragraphs>65</Paragraphs>
  <Slides>14</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Calibri</vt:lpstr>
      <vt:lpstr>Tw Cen MT</vt:lpstr>
      <vt:lpstr>Tw Cen MT Condensed</vt:lpstr>
      <vt:lpstr>Wingdings</vt:lpstr>
      <vt:lpstr>Wingdings 3</vt:lpstr>
      <vt:lpstr>Integral</vt:lpstr>
      <vt:lpstr>RSE</vt:lpstr>
      <vt:lpstr>PowerPoint Presentation</vt:lpstr>
      <vt:lpstr>Why is PSHE important?</vt:lpstr>
      <vt:lpstr>Background information</vt:lpstr>
      <vt:lpstr>Our ground rules</vt:lpstr>
      <vt:lpstr>RSE</vt:lpstr>
      <vt:lpstr>RSE Policy</vt:lpstr>
      <vt:lpstr>RSE Policy</vt:lpstr>
      <vt:lpstr>Our responsibilities</vt:lpstr>
      <vt:lpstr>Ground rules</vt:lpstr>
      <vt:lpstr>Parents/carers will:  </vt:lpstr>
      <vt:lpstr>Parental right to withdraw</vt:lpstr>
      <vt:lpstr>Curriculum coverage</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RSE</dc:title>
  <dc:creator>Madi Gids</dc:creator>
  <cp:lastModifiedBy>Raheel Akhtar</cp:lastModifiedBy>
  <cp:revision>13</cp:revision>
  <dcterms:created xsi:type="dcterms:W3CDTF">2021-09-13T17:48:25Z</dcterms:created>
  <dcterms:modified xsi:type="dcterms:W3CDTF">2024-10-20T11:24:00Z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0x010100B97EC986890FF74FB7F5850F9FB731F6</vt:lpwstr>
  </property>
  <property fmtid="{D5CDD505-2E9C-101B-9397-08002B2CF9AE}" pid="3" name="MediaServiceImageTags">
    <vt:lpwstr/>
  </property>
</Properties>
</file>